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5" r:id="rId6"/>
    <p:sldId id="261" r:id="rId7"/>
    <p:sldId id="260" r:id="rId8"/>
    <p:sldId id="264" r:id="rId9"/>
    <p:sldId id="262" r:id="rId10"/>
    <p:sldId id="263"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608129-53A6-3ADF-7F2E-80B069D5F999}" v="156" dt="2025-10-10T21:30:53.829"/>
    <p1510:client id="{6BB11DA4-834D-EAB5-5FFA-5CF9A470EAB0}" v="403" dt="2025-10-10T07:58:52.265"/>
    <p1510:client id="{C8A0D9AC-E548-DB71-E40C-B1FA8A6424EF}" v="23" dt="2025-10-10T08:04:51.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rojanfeyz.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shahinyousefzamani.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rojan.feyz@yahoo.com" TargetMode="External"/><Relationship Id="rId2" Type="http://schemas.openxmlformats.org/officeDocument/2006/relationships/hyperlink" Target="mailto:shyousefzamani@gmail.com" TargetMode="External"/><Relationship Id="rId1" Type="http://schemas.openxmlformats.org/officeDocument/2006/relationships/slideLayout" Target="../slideLayouts/slideLayout2.xml"/><Relationship Id="rId4" Type="http://schemas.openxmlformats.org/officeDocument/2006/relationships/hyperlink" Target="https://www.TheMythOfEve.com"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themythofev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56080"/>
          </a:xfrm>
        </p:spPr>
        <p:txBody>
          <a:bodyPr/>
          <a:lstStyle/>
          <a:p>
            <a:r>
              <a:rPr lang="en-US" sz="1800" b="1" cap="all" dirty="0">
                <a:latin typeface="Source Sans Pro"/>
                <a:ea typeface="Source Sans Pro"/>
              </a:rPr>
              <a:t>For Your Grammy</a:t>
            </a:r>
            <a:r>
              <a:rPr lang="en-US" sz="1800" cap="all" dirty="0">
                <a:latin typeface="Source Sans Pro"/>
                <a:ea typeface="Source Sans Pro"/>
              </a:rPr>
              <a:t>®</a:t>
            </a:r>
            <a:r>
              <a:rPr lang="en-US" sz="1800" b="1" cap="all" dirty="0">
                <a:latin typeface="Source Sans Pro"/>
                <a:ea typeface="Source Sans Pro"/>
              </a:rPr>
              <a:t> 2026 Consideration</a:t>
            </a:r>
            <a:endParaRPr lang="en-US" sz="1800"/>
          </a:p>
          <a:p>
            <a:r>
              <a:rPr lang="en-US" sz="1800" b="1" i="1" dirty="0">
                <a:latin typeface="Source Sans Pro"/>
                <a:ea typeface="Source Sans Pro"/>
              </a:rPr>
              <a:t>Best Global Music Performance / Record of the Year / Song of the Year</a:t>
            </a:r>
            <a:endParaRPr lang="en-US" sz="1800"/>
          </a:p>
        </p:txBody>
      </p:sp>
      <p:sp>
        <p:nvSpPr>
          <p:cNvPr id="3" name="Subtitle 2"/>
          <p:cNvSpPr>
            <a:spLocks noGrp="1"/>
          </p:cNvSpPr>
          <p:nvPr>
            <p:ph type="subTitle" idx="1"/>
          </p:nvPr>
        </p:nvSpPr>
        <p:spPr>
          <a:xfrm>
            <a:off x="1524000" y="2779078"/>
            <a:ext cx="9144000" cy="2478722"/>
          </a:xfrm>
        </p:spPr>
        <p:txBody>
          <a:bodyPr vert="horz" lIns="91440" tIns="45720" rIns="91440" bIns="45720" rtlCol="0" anchor="t">
            <a:normAutofit/>
          </a:bodyPr>
          <a:lstStyle/>
          <a:p>
            <a:r>
              <a:rPr lang="en-US" sz="1500" b="1" cap="all" dirty="0">
                <a:solidFill>
                  <a:srgbClr val="FFFFFF"/>
                </a:solidFill>
                <a:latin typeface="Source Sans Pro"/>
                <a:ea typeface="Source Sans Pro"/>
              </a:rPr>
              <a:t>For Your Grammy</a:t>
            </a:r>
            <a:r>
              <a:rPr lang="en-US" sz="1500" cap="all" dirty="0">
                <a:solidFill>
                  <a:srgbClr val="FFFFFF"/>
                </a:solidFill>
                <a:latin typeface="Source Sans Pro"/>
                <a:ea typeface="Source Sans Pro"/>
              </a:rPr>
              <a:t>®</a:t>
            </a:r>
            <a:r>
              <a:rPr lang="en-US" sz="1500" b="1" cap="all" dirty="0">
                <a:solidFill>
                  <a:srgbClr val="FFFFFF"/>
                </a:solidFill>
                <a:latin typeface="Source Sans Pro"/>
                <a:ea typeface="Source Sans Pro"/>
              </a:rPr>
              <a:t> 2026 Consideration</a:t>
            </a:r>
            <a:endParaRPr lang="en-US" dirty="0"/>
          </a:p>
          <a:p>
            <a:r>
              <a:rPr lang="en-US" sz="1500" b="1" i="1" dirty="0">
                <a:solidFill>
                  <a:srgbClr val="FFFFFF"/>
                </a:solidFill>
                <a:latin typeface="Source Sans Pro"/>
                <a:ea typeface="Source Sans Pro"/>
              </a:rPr>
              <a:t>Best Global Music Performance / Record of the Year / Song of the Year</a:t>
            </a:r>
            <a:endParaRPr lang="en-US" dirty="0"/>
          </a:p>
          <a:p>
            <a:r>
              <a:rPr lang="en-US" sz="4000" b="1" dirty="0">
                <a:solidFill>
                  <a:schemeClr val="accent1"/>
                </a:solidFill>
                <a:latin typeface="Montserrat"/>
              </a:rPr>
              <a:t>The Myth of Eve</a:t>
            </a:r>
            <a:endParaRPr lang="en-US" dirty="0">
              <a:solidFill>
                <a:schemeClr val="accent1"/>
              </a:solidFill>
            </a:endParaRPr>
          </a:p>
          <a:p>
            <a:endParaRPr lang="en-US" sz="4000" b="1" dirty="0">
              <a:solidFill>
                <a:schemeClr val="accent1"/>
              </a:solidFill>
              <a:latin typeface="Montserrat"/>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FB57-AA39-4690-2252-440766061DF5}"/>
              </a:ext>
            </a:extLst>
          </p:cNvPr>
          <p:cNvSpPr>
            <a:spLocks noGrp="1"/>
          </p:cNvSpPr>
          <p:nvPr>
            <p:ph type="title"/>
          </p:nvPr>
        </p:nvSpPr>
        <p:spPr/>
        <p:txBody>
          <a:bodyPr>
            <a:normAutofit fontScale="90000"/>
          </a:bodyPr>
          <a:lstStyle/>
          <a:p>
            <a:pPr algn="ctr"/>
            <a:r>
              <a:rPr lang="en-US" sz="2800" b="1" dirty="0">
                <a:solidFill>
                  <a:schemeClr val="accent1"/>
                </a:solidFill>
                <a:latin typeface="Montserrat"/>
              </a:rPr>
              <a:t>It is a great honor to announce that the song “The Myth of Eve”, composed by Shahin </a:t>
            </a:r>
            <a:r>
              <a:rPr lang="en-US" sz="2800" b="1" err="1">
                <a:solidFill>
                  <a:schemeClr val="accent1"/>
                </a:solidFill>
                <a:latin typeface="Montserrat"/>
              </a:rPr>
              <a:t>Yousefzamani</a:t>
            </a:r>
            <a:r>
              <a:rPr lang="en-US" sz="2800" b="1" dirty="0">
                <a:solidFill>
                  <a:schemeClr val="accent1"/>
                </a:solidFill>
                <a:latin typeface="Montserrat"/>
              </a:rPr>
              <a:t> and performed by Rojan, is officially on the path to the Grammy Awards 2026.</a:t>
            </a:r>
            <a:endParaRPr lang="en-US">
              <a:solidFill>
                <a:schemeClr val="accent1"/>
              </a:solidFill>
            </a:endParaRPr>
          </a:p>
        </p:txBody>
      </p:sp>
      <p:pic>
        <p:nvPicPr>
          <p:cNvPr id="4" name="Content Placeholder 3" descr="A person and person dancing in smoke&#10;&#10;AI-generated content may be incorrect.">
            <a:extLst>
              <a:ext uri="{FF2B5EF4-FFF2-40B4-BE49-F238E27FC236}">
                <a16:creationId xmlns:a16="http://schemas.microsoft.com/office/drawing/2014/main" id="{767A84F5-543F-E4AB-BCD9-B55E61585AB1}"/>
              </a:ext>
            </a:extLst>
          </p:cNvPr>
          <p:cNvPicPr>
            <a:picLocks noGrp="1" noChangeAspect="1"/>
          </p:cNvPicPr>
          <p:nvPr>
            <p:ph idx="1"/>
          </p:nvPr>
        </p:nvPicPr>
        <p:blipFill>
          <a:blip r:embed="rId2"/>
          <a:stretch>
            <a:fillRect/>
          </a:stretch>
        </p:blipFill>
        <p:spPr>
          <a:xfrm>
            <a:off x="696952" y="1676358"/>
            <a:ext cx="10881730" cy="4965824"/>
          </a:xfrm>
          <a:prstGeom prst="rect">
            <a:avLst/>
          </a:prstGeom>
        </p:spPr>
      </p:pic>
    </p:spTree>
    <p:extLst>
      <p:ext uri="{BB962C8B-B14F-4D97-AF65-F5344CB8AC3E}">
        <p14:creationId xmlns:p14="http://schemas.microsoft.com/office/powerpoint/2010/main" val="607196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1D66-EAE9-04D0-F78A-D55B6303CFEE}"/>
              </a:ext>
            </a:extLst>
          </p:cNvPr>
          <p:cNvSpPr>
            <a:spLocks noGrp="1"/>
          </p:cNvSpPr>
          <p:nvPr>
            <p:ph type="title"/>
          </p:nvPr>
        </p:nvSpPr>
        <p:spPr/>
        <p:txBody>
          <a:bodyPr/>
          <a:lstStyle/>
          <a:p>
            <a:pPr algn="ctr">
              <a:spcBef>
                <a:spcPts val="0"/>
              </a:spcBef>
            </a:pPr>
            <a:r>
              <a:rPr lang="en-US" sz="4000" b="1" dirty="0">
                <a:solidFill>
                  <a:schemeClr val="accent1"/>
                </a:solidFill>
                <a:latin typeface="Montserrat"/>
              </a:rPr>
              <a:t>Description</a:t>
            </a:r>
            <a:endParaRPr lang="en-US">
              <a:solidFill>
                <a:schemeClr val="accent1"/>
              </a:solidFill>
            </a:endParaRPr>
          </a:p>
        </p:txBody>
      </p:sp>
      <p:sp>
        <p:nvSpPr>
          <p:cNvPr id="3" name="Content Placeholder 2">
            <a:extLst>
              <a:ext uri="{FF2B5EF4-FFF2-40B4-BE49-F238E27FC236}">
                <a16:creationId xmlns:a16="http://schemas.microsoft.com/office/drawing/2014/main" id="{96DCD85B-167D-5FAA-5B5C-BD8B546D1942}"/>
              </a:ext>
            </a:extLst>
          </p:cNvPr>
          <p:cNvSpPr>
            <a:spLocks noGrp="1"/>
          </p:cNvSpPr>
          <p:nvPr>
            <p:ph idx="1"/>
          </p:nvPr>
        </p:nvSpPr>
        <p:spPr/>
        <p:txBody>
          <a:bodyPr vert="horz" lIns="91440" tIns="45720" rIns="91440" bIns="45720" rtlCol="0" anchor="t">
            <a:normAutofit/>
          </a:bodyPr>
          <a:lstStyle/>
          <a:p>
            <a:pPr algn="ctr">
              <a:buNone/>
            </a:pPr>
            <a:endParaRPr lang="en-US" b="1" dirty="0">
              <a:solidFill>
                <a:srgbClr val="1E293B"/>
              </a:solidFill>
              <a:latin typeface="Montserrat"/>
            </a:endParaRPr>
          </a:p>
          <a:p>
            <a:pPr algn="ctr">
              <a:buNone/>
            </a:pPr>
            <a:endParaRPr lang="en-US" b="1" dirty="0">
              <a:solidFill>
                <a:srgbClr val="1E293B"/>
              </a:solidFill>
              <a:latin typeface="Montserrat"/>
            </a:endParaRPr>
          </a:p>
          <a:p>
            <a:pPr algn="ctr">
              <a:buNone/>
            </a:pPr>
            <a:r>
              <a:rPr lang="en-US" b="1" dirty="0">
                <a:solidFill>
                  <a:srgbClr val="1E293B"/>
                </a:solidFill>
                <a:latin typeface="Montserrat"/>
              </a:rPr>
              <a:t>“The Myth of Eve”</a:t>
            </a:r>
            <a:br>
              <a:rPr lang="en-US" b="1" dirty="0">
                <a:solidFill>
                  <a:srgbClr val="1E293B"/>
                </a:solidFill>
                <a:latin typeface="Montserrat"/>
              </a:rPr>
            </a:br>
            <a:r>
              <a:rPr lang="en-US" b="1" dirty="0">
                <a:solidFill>
                  <a:srgbClr val="1E293B"/>
                </a:solidFill>
                <a:latin typeface="Montserrat"/>
              </a:rPr>
              <a:t>reflects the silent suffering that war has imposed on mothers and pregnant women throughout history—the first unseen victims of every conflict, beyond religion or borders, yet ever present in the heart of human history.</a:t>
            </a:r>
            <a:endParaRPr lang="en-US"/>
          </a:p>
          <a:p>
            <a:pPr marL="0" indent="0">
              <a:buNone/>
            </a:pPr>
            <a:endParaRPr lang="en-US" dirty="0"/>
          </a:p>
        </p:txBody>
      </p:sp>
    </p:spTree>
    <p:extLst>
      <p:ext uri="{BB962C8B-B14F-4D97-AF65-F5344CB8AC3E}">
        <p14:creationId xmlns:p14="http://schemas.microsoft.com/office/powerpoint/2010/main" val="3188327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05EB-3A92-0D87-D13D-6164AFAC14A1}"/>
              </a:ext>
            </a:extLst>
          </p:cNvPr>
          <p:cNvSpPr>
            <a:spLocks noGrp="1"/>
          </p:cNvSpPr>
          <p:nvPr>
            <p:ph type="title"/>
          </p:nvPr>
        </p:nvSpPr>
        <p:spPr/>
        <p:txBody>
          <a:bodyPr/>
          <a:lstStyle/>
          <a:p>
            <a:pPr algn="ctr">
              <a:spcBef>
                <a:spcPts val="0"/>
              </a:spcBef>
            </a:pPr>
            <a:r>
              <a:rPr lang="en-US" sz="4000" b="1" dirty="0">
                <a:solidFill>
                  <a:schemeClr val="accent1"/>
                </a:solidFill>
                <a:latin typeface="Montserrat"/>
              </a:rPr>
              <a:t>Lyrics</a:t>
            </a:r>
            <a:br>
              <a:rPr lang="en-US" sz="4000" b="1" dirty="0">
                <a:solidFill>
                  <a:schemeClr val="accent1"/>
                </a:solidFill>
                <a:latin typeface="Montserrat"/>
              </a:rPr>
            </a:br>
            <a:r>
              <a:rPr lang="en-US" sz="1800" b="1" dirty="0">
                <a:solidFill>
                  <a:schemeClr val="accent1"/>
                </a:solidFill>
                <a:latin typeface="Montserrat"/>
              </a:rPr>
              <a:t>[Translated from Farsi]</a:t>
            </a:r>
            <a:endParaRPr lang="en-US" sz="1800">
              <a:solidFill>
                <a:schemeClr val="accent1"/>
              </a:solidFill>
            </a:endParaRPr>
          </a:p>
        </p:txBody>
      </p:sp>
      <p:sp>
        <p:nvSpPr>
          <p:cNvPr id="3" name="Content Placeholder 2">
            <a:extLst>
              <a:ext uri="{FF2B5EF4-FFF2-40B4-BE49-F238E27FC236}">
                <a16:creationId xmlns:a16="http://schemas.microsoft.com/office/drawing/2014/main" id="{EDE33437-927C-05C3-6C51-AF593A583FC8}"/>
              </a:ext>
            </a:extLst>
          </p:cNvPr>
          <p:cNvSpPr>
            <a:spLocks noGrp="1"/>
          </p:cNvSpPr>
          <p:nvPr>
            <p:ph idx="1"/>
          </p:nvPr>
        </p:nvSpPr>
        <p:spPr/>
        <p:txBody>
          <a:bodyPr vert="horz" lIns="91440" tIns="45720" rIns="91440" bIns="45720" rtlCol="0" anchor="t">
            <a:normAutofit/>
          </a:bodyPr>
          <a:lstStyle/>
          <a:p>
            <a:pPr marL="0" indent="0" algn="ctr">
              <a:buNone/>
            </a:pPr>
            <a:r>
              <a:rPr lang="en-US" sz="1800" b="1" dirty="0">
                <a:solidFill>
                  <a:srgbClr val="1D1D22"/>
                </a:solidFill>
                <a:latin typeface="Source Sans Pro"/>
                <a:ea typeface="Source Sans Pro"/>
              </a:rPr>
              <a:t>This scattered crowd, though it holds no tribe / Clings to a name, for it has no family</a:t>
            </a:r>
            <a:br>
              <a:rPr lang="en-US" sz="1800" b="1" dirty="0">
                <a:latin typeface="Source Sans Pro"/>
                <a:ea typeface="Source Sans Pro"/>
              </a:rPr>
            </a:br>
            <a:endParaRPr lang="en-US" sz="1800" b="1">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Too late—brothers show no mercy to brothers / No clan has ever held so many Cains</a:t>
            </a:r>
            <a:br>
              <a:rPr lang="en-US" sz="1800" b="1" dirty="0">
                <a:latin typeface="Source Sans Pro"/>
                <a:ea typeface="Source Sans Pro"/>
              </a:rPr>
            </a:br>
            <a:endParaRPr lang="en-US" sz="1800" b="1" dirty="0">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The world is but pregnant with cruelty and death / As though the heavens bore no seed of Abel</a:t>
            </a:r>
            <a:br>
              <a:rPr lang="en-US" sz="1800" b="1" dirty="0">
                <a:latin typeface="Source Sans Pro"/>
                <a:ea typeface="Source Sans Pro"/>
              </a:rPr>
            </a:br>
            <a:endParaRPr lang="en-US" sz="1800" b="1" dirty="0">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Each killing, an assault on the myth of Eve / Her endurance shatters beneath imposed burdens</a:t>
            </a:r>
            <a:br>
              <a:rPr lang="en-US" sz="1800" b="1" dirty="0">
                <a:latin typeface="Source Sans Pro"/>
                <a:ea typeface="Source Sans Pro"/>
              </a:rPr>
            </a:br>
            <a:endParaRPr lang="en-US" sz="1800" b="1" dirty="0">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If history is but the tale of seasons repeating / My calendar and its calamities know no recess</a:t>
            </a:r>
            <a:br>
              <a:rPr lang="en-US" sz="1800" b="1" dirty="0">
                <a:latin typeface="Source Sans Pro"/>
                <a:ea typeface="Source Sans Pro"/>
              </a:rPr>
            </a:br>
            <a:endParaRPr lang="en-US" sz="1800" b="1" dirty="0">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For the end of love is neither blasphemy nor faith / Even Satan feels no haste in deceiving you</a:t>
            </a:r>
            <a:br>
              <a:rPr lang="en-US" sz="1800" b="1" dirty="0">
                <a:latin typeface="Source Sans Pro"/>
                <a:ea typeface="Source Sans Pro"/>
              </a:rPr>
            </a:br>
            <a:endParaRPr lang="en-US" sz="1800" b="1" dirty="0">
              <a:solidFill>
                <a:srgbClr val="1D1D22"/>
              </a:solidFill>
              <a:latin typeface="Source Sans Pro"/>
              <a:ea typeface="Source Sans Pro"/>
            </a:endParaRPr>
          </a:p>
          <a:p>
            <a:pPr marL="0" indent="0" algn="ctr">
              <a:buNone/>
            </a:pPr>
            <a:r>
              <a:rPr lang="en-US" sz="1800" b="1" dirty="0">
                <a:solidFill>
                  <a:srgbClr val="1D1D22"/>
                </a:solidFill>
                <a:latin typeface="Source Sans Pro"/>
                <a:ea typeface="Source Sans Pro"/>
              </a:rPr>
              <a:t>The confusion is ours—yet the story of Adam / Knows neither Qur’anic, nor </a:t>
            </a:r>
            <a:r>
              <a:rPr lang="en-US" sz="1800" b="1" dirty="0" err="1">
                <a:solidFill>
                  <a:srgbClr val="1D1D22"/>
                </a:solidFill>
                <a:latin typeface="Source Sans Pro"/>
                <a:ea typeface="Source Sans Pro"/>
              </a:rPr>
              <a:t>Toraic</a:t>
            </a:r>
            <a:r>
              <a:rPr lang="en-US" sz="1800" b="1" dirty="0">
                <a:solidFill>
                  <a:srgbClr val="1D1D22"/>
                </a:solidFill>
                <a:latin typeface="Source Sans Pro"/>
                <a:ea typeface="Source Sans Pro"/>
              </a:rPr>
              <a:t>, nor Gospel bounds</a:t>
            </a:r>
            <a:endParaRPr lang="en-US" sz="1800"/>
          </a:p>
        </p:txBody>
      </p:sp>
    </p:spTree>
    <p:extLst>
      <p:ext uri="{BB962C8B-B14F-4D97-AF65-F5344CB8AC3E}">
        <p14:creationId xmlns:p14="http://schemas.microsoft.com/office/powerpoint/2010/main" val="4062418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544D2-6A85-FEAB-B7F5-14E61AC37A28}"/>
              </a:ext>
            </a:extLst>
          </p:cNvPr>
          <p:cNvSpPr>
            <a:spLocks noGrp="1"/>
          </p:cNvSpPr>
          <p:nvPr>
            <p:ph type="title"/>
          </p:nvPr>
        </p:nvSpPr>
        <p:spPr>
          <a:xfrm>
            <a:off x="838200" y="-122555"/>
            <a:ext cx="10515600" cy="1843723"/>
          </a:xfrm>
        </p:spPr>
        <p:txBody>
          <a:bodyPr/>
          <a:lstStyle/>
          <a:p>
            <a:pPr algn="ctr"/>
            <a:r>
              <a:rPr lang="en-US" sz="4000" b="1" dirty="0">
                <a:solidFill>
                  <a:schemeClr val="accent1"/>
                </a:solidFill>
                <a:latin typeface="Montserrat"/>
              </a:rPr>
              <a:t>Watch the Video</a:t>
            </a:r>
            <a:br>
              <a:rPr lang="en-US" sz="4000" b="1" dirty="0">
                <a:solidFill>
                  <a:schemeClr val="accent1"/>
                </a:solidFill>
                <a:latin typeface="Montserrat"/>
              </a:rPr>
            </a:br>
            <a:endParaRPr lang="en-US" sz="1800">
              <a:latin typeface="Montserrat"/>
            </a:endParaRPr>
          </a:p>
        </p:txBody>
      </p:sp>
      <p:pic>
        <p:nvPicPr>
          <p:cNvPr id="4" name="The Myth of Eve">
            <a:hlinkClick r:id="" action="ppaction://media"/>
            <a:extLst>
              <a:ext uri="{FF2B5EF4-FFF2-40B4-BE49-F238E27FC236}">
                <a16:creationId xmlns:a16="http://schemas.microsoft.com/office/drawing/2014/main" id="{E1BADC8E-E1C5-0D96-DD1D-39822709F65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8080" y="1153160"/>
            <a:ext cx="9753600" cy="5486400"/>
          </a:xfrm>
          <a:prstGeom prst="rect">
            <a:avLst/>
          </a:prstGeom>
        </p:spPr>
      </p:pic>
    </p:spTree>
    <p:extLst>
      <p:ext uri="{BB962C8B-B14F-4D97-AF65-F5344CB8AC3E}">
        <p14:creationId xmlns:p14="http://schemas.microsoft.com/office/powerpoint/2010/main" val="352163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0BA6A5-9F51-5AB7-3EEB-424E4C1F58CE}"/>
              </a:ext>
            </a:extLst>
          </p:cNvPr>
          <p:cNvSpPr>
            <a:spLocks noGrp="1"/>
          </p:cNvSpPr>
          <p:nvPr>
            <p:ph type="title"/>
          </p:nvPr>
        </p:nvSpPr>
        <p:spPr>
          <a:xfrm>
            <a:off x="761800" y="203201"/>
            <a:ext cx="5334197" cy="2267042"/>
          </a:xfrm>
        </p:spPr>
        <p:txBody>
          <a:bodyPr anchor="ctr">
            <a:normAutofit/>
          </a:bodyPr>
          <a:lstStyle/>
          <a:p>
            <a:pPr>
              <a:spcBef>
                <a:spcPts val="1000"/>
              </a:spcBef>
            </a:pPr>
            <a:r>
              <a:rPr lang="en-US" sz="4000" b="1" dirty="0">
                <a:solidFill>
                  <a:schemeClr val="accent1"/>
                </a:solidFill>
                <a:latin typeface="Montserrat"/>
              </a:rPr>
              <a:t>Vocal – Rojan </a:t>
            </a:r>
            <a:r>
              <a:rPr lang="en-US" sz="4000" b="1" err="1">
                <a:solidFill>
                  <a:schemeClr val="accent1"/>
                </a:solidFill>
                <a:latin typeface="Montserrat"/>
              </a:rPr>
              <a:t>Feyz</a:t>
            </a:r>
            <a:endParaRPr lang="en-US" sz="4000">
              <a:solidFill>
                <a:schemeClr val="accent1"/>
              </a:solidFill>
              <a:latin typeface="Montserrat"/>
            </a:endParaRPr>
          </a:p>
          <a:p>
            <a:endParaRPr lang="en-US" sz="4000"/>
          </a:p>
        </p:txBody>
      </p:sp>
      <p:sp>
        <p:nvSpPr>
          <p:cNvPr id="3" name="Content Placeholder 2">
            <a:extLst>
              <a:ext uri="{FF2B5EF4-FFF2-40B4-BE49-F238E27FC236}">
                <a16:creationId xmlns:a16="http://schemas.microsoft.com/office/drawing/2014/main" id="{9AEA4B53-8C46-50C9-6F9C-AF127B49ACC1}"/>
              </a:ext>
            </a:extLst>
          </p:cNvPr>
          <p:cNvSpPr>
            <a:spLocks noGrp="1"/>
          </p:cNvSpPr>
          <p:nvPr>
            <p:ph idx="1"/>
          </p:nvPr>
        </p:nvSpPr>
        <p:spPr>
          <a:xfrm>
            <a:off x="761800" y="1826354"/>
            <a:ext cx="5482363" cy="4413725"/>
          </a:xfrm>
        </p:spPr>
        <p:txBody>
          <a:bodyPr vert="horz" lIns="91440" tIns="45720" rIns="91440" bIns="45720" rtlCol="0" anchor="ctr">
            <a:noAutofit/>
          </a:bodyPr>
          <a:lstStyle/>
          <a:p>
            <a:pPr marL="0" indent="0">
              <a:buNone/>
            </a:pPr>
            <a:r>
              <a:rPr lang="en-US" sz="1200" dirty="0">
                <a:latin typeface="Source Sans Pro"/>
                <a:ea typeface="Source Sans Pro"/>
              </a:rPr>
              <a:t>Rojan was born in Sanandaj, </a:t>
            </a:r>
            <a:r>
              <a:rPr lang="en-US" sz="1200" dirty="0" err="1">
                <a:latin typeface="Source Sans Pro"/>
                <a:ea typeface="Source Sans Pro"/>
              </a:rPr>
              <a:t>Kurdestan</a:t>
            </a:r>
            <a:r>
              <a:rPr lang="en-US" sz="1200" dirty="0">
                <a:latin typeface="Source Sans Pro"/>
                <a:ea typeface="Source Sans Pro"/>
              </a:rPr>
              <a:t>, into a cultured and music loving family. After high school, Rojan moved to Europe and stayed in Rome, Italy for several years where she attended school for Fashion Design.</a:t>
            </a:r>
            <a:br>
              <a:rPr lang="en-US" sz="1200" dirty="0">
                <a:latin typeface="Source Sans Pro"/>
                <a:ea typeface="Source Sans Pro"/>
              </a:rPr>
            </a:br>
            <a:r>
              <a:rPr lang="en-US" sz="1200" dirty="0">
                <a:latin typeface="Source Sans Pro"/>
                <a:ea typeface="Source Sans Pro"/>
              </a:rPr>
              <a:t>Coming home after studying abroad coincides with revolutionary changes in the country. Women, especially artists realize that their social and professional lives need to be changed rapidly, and most of them forced to terminate their public life and artistic activities all together, terrorized by the government agents in private and public. Soon, new Islamic law banned art of singing by female voices.</a:t>
            </a:r>
            <a:br>
              <a:rPr lang="en-US" sz="1200" dirty="0">
                <a:latin typeface="Source Sans Pro"/>
                <a:ea typeface="Source Sans Pro"/>
              </a:rPr>
            </a:br>
            <a:r>
              <a:rPr lang="en-US" sz="1200" dirty="0">
                <a:latin typeface="Source Sans Pro"/>
                <a:ea typeface="Source Sans Pro"/>
              </a:rPr>
              <a:t>Rojan started to design colorful pieces again darkness in the background, and practiced music in private. She undertook musical studies with the guidance of Hengameh Akhavan.</a:t>
            </a:r>
            <a:br>
              <a:rPr lang="en-US" sz="1200" dirty="0">
                <a:latin typeface="Source Sans Pro"/>
                <a:ea typeface="Source Sans Pro"/>
              </a:rPr>
            </a:br>
            <a:r>
              <a:rPr lang="en-US" sz="1200" dirty="0">
                <a:latin typeface="Source Sans Pro"/>
                <a:ea typeface="Source Sans Pro"/>
              </a:rPr>
              <a:t>In 1999, Rojan and their family immigrated to the US. In the Bay Area San Francisco, where she has been resided with her husband and two children since, for the first time Rojan starts her new professional career as a vocalist with support of their family. After so many years of waiting, all musical activities started including new albums, many concerts and tours.</a:t>
            </a:r>
            <a:br>
              <a:rPr lang="en-US" sz="1200" dirty="0">
                <a:latin typeface="Source Sans Pro"/>
                <a:ea typeface="Source Sans Pro"/>
              </a:rPr>
            </a:br>
            <a:r>
              <a:rPr lang="en-US" sz="1200" dirty="0">
                <a:latin typeface="Source Sans Pro"/>
                <a:ea typeface="Source Sans Pro"/>
              </a:rPr>
              <a:t>Rojan in her presentations sings both in Kurdish, and Persian. As a Kurdish singer, Rojan actively has been introducing Kurdish music and traditional clothes, especially in academic centers.</a:t>
            </a:r>
            <a:br>
              <a:rPr lang="en-US" sz="1200" dirty="0">
                <a:latin typeface="Source Sans Pro"/>
                <a:ea typeface="Source Sans Pro"/>
              </a:rPr>
            </a:br>
            <a:r>
              <a:rPr lang="en-US" sz="1200" dirty="0">
                <a:latin typeface="Source Sans Pro"/>
                <a:ea typeface="Source Sans Pro"/>
              </a:rPr>
              <a:t>In 2004, Rojan with Shams Orchestra traveled to Kurdistan [Iraq], where they started a tour of 30 concerts around the world.</a:t>
            </a:r>
            <a:br>
              <a:rPr lang="en-US" sz="1200" dirty="0">
                <a:latin typeface="Source Sans Pro"/>
                <a:ea typeface="Source Sans Pro"/>
              </a:rPr>
            </a:br>
            <a:r>
              <a:rPr lang="en-US" sz="1200" dirty="0">
                <a:latin typeface="Source Sans Pro"/>
                <a:ea typeface="Source Sans Pro"/>
              </a:rPr>
              <a:t>In 2009, in support of the upraising of Iranian people for democracy, “Green Movement”, Rojan organized several events and recorded some of the traditional resistance folk songs.</a:t>
            </a:r>
            <a:br>
              <a:rPr lang="en-US" sz="1200" dirty="0">
                <a:latin typeface="Source Sans Pro"/>
                <a:ea typeface="Source Sans Pro"/>
              </a:rPr>
            </a:br>
            <a:r>
              <a:rPr lang="en-US" sz="1200" dirty="0">
                <a:latin typeface="Source Sans Pro"/>
                <a:ea typeface="Source Sans Pro"/>
              </a:rPr>
              <a:t>Through the years, Rojan’s active participation in International festivals and concerts has been introducing the Kurdish music and culture and creating interest for it among people of different countries.</a:t>
            </a:r>
            <a:br>
              <a:rPr lang="en-US" sz="1200" dirty="0">
                <a:latin typeface="Source Sans Pro"/>
                <a:ea typeface="Source Sans Pro"/>
              </a:rPr>
            </a:br>
            <a:r>
              <a:rPr lang="en-US" sz="1200" dirty="0">
                <a:latin typeface="Source Sans Pro"/>
                <a:ea typeface="Source Sans Pro"/>
              </a:rPr>
              <a:t>In the last twenty years, more than 20 songs have been produced by Rojan. She is an artist committed to the interests of people and society.</a:t>
            </a:r>
          </a:p>
          <a:p>
            <a:pPr marL="0" indent="0">
              <a:buNone/>
            </a:pPr>
            <a:r>
              <a:rPr lang="en-US" sz="1400" b="1" dirty="0">
                <a:solidFill>
                  <a:schemeClr val="accent1"/>
                </a:solidFill>
                <a:latin typeface="Source Sans Pro"/>
                <a:ea typeface="Source Sans Pro"/>
                <a:hlinkClick r:id="rId2">
                  <a:extLst>
                    <a:ext uri="{A12FA001-AC4F-418D-AE19-62706E023703}">
                      <ahyp:hlinkClr xmlns:ahyp="http://schemas.microsoft.com/office/drawing/2018/hyperlinkcolor" val="tx"/>
                    </a:ext>
                  </a:extLst>
                </a:hlinkClick>
              </a:rPr>
              <a:t>Visit Rojan's Website</a:t>
            </a:r>
          </a:p>
          <a:p>
            <a:endParaRPr lang="en-US" sz="1200" dirty="0"/>
          </a:p>
        </p:txBody>
      </p:sp>
      <p:pic>
        <p:nvPicPr>
          <p:cNvPr id="4" name="Picture 3" descr="A person with short brown hair wearing a green dress&#10;&#10;AI-generated content may be incorrect.">
            <a:extLst>
              <a:ext uri="{FF2B5EF4-FFF2-40B4-BE49-F238E27FC236}">
                <a16:creationId xmlns:a16="http://schemas.microsoft.com/office/drawing/2014/main" id="{0A198594-BE8B-A519-F428-0AEC1D4A737C}"/>
              </a:ext>
            </a:extLst>
          </p:cNvPr>
          <p:cNvPicPr>
            <a:picLocks noChangeAspect="1"/>
          </p:cNvPicPr>
          <p:nvPr/>
        </p:nvPicPr>
        <p:blipFill>
          <a:blip r:embed="rId3"/>
          <a:srcRect r="-2" b="14366"/>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51586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25E795-BE89-F1C8-AA74-84D77F5CAB17}"/>
              </a:ext>
            </a:extLst>
          </p:cNvPr>
          <p:cNvSpPr>
            <a:spLocks noGrp="1"/>
          </p:cNvSpPr>
          <p:nvPr>
            <p:ph type="title"/>
          </p:nvPr>
        </p:nvSpPr>
        <p:spPr>
          <a:xfrm>
            <a:off x="836679" y="723898"/>
            <a:ext cx="6002110" cy="1495425"/>
          </a:xfrm>
        </p:spPr>
        <p:txBody>
          <a:bodyPr>
            <a:normAutofit/>
          </a:bodyPr>
          <a:lstStyle/>
          <a:p>
            <a:r>
              <a:rPr lang="en-US" sz="4000" b="1" dirty="0">
                <a:solidFill>
                  <a:schemeClr val="accent1"/>
                </a:solidFill>
                <a:latin typeface="Montserrat"/>
              </a:rPr>
              <a:t>Music Composer – Shahin </a:t>
            </a:r>
            <a:r>
              <a:rPr lang="en-US" sz="4000" b="1" err="1">
                <a:solidFill>
                  <a:schemeClr val="accent1"/>
                </a:solidFill>
                <a:latin typeface="Montserrat"/>
              </a:rPr>
              <a:t>Yousefzamani</a:t>
            </a:r>
            <a:endParaRPr lang="en-US" sz="4000" err="1">
              <a:solidFill>
                <a:schemeClr val="accent1"/>
              </a:solidFill>
            </a:endParaRPr>
          </a:p>
        </p:txBody>
      </p:sp>
      <p:sp>
        <p:nvSpPr>
          <p:cNvPr id="3" name="Content Placeholder 2">
            <a:extLst>
              <a:ext uri="{FF2B5EF4-FFF2-40B4-BE49-F238E27FC236}">
                <a16:creationId xmlns:a16="http://schemas.microsoft.com/office/drawing/2014/main" id="{20708FC3-1184-1B9E-2295-AC6B014F4E30}"/>
              </a:ext>
            </a:extLst>
          </p:cNvPr>
          <p:cNvSpPr>
            <a:spLocks noGrp="1"/>
          </p:cNvSpPr>
          <p:nvPr>
            <p:ph idx="1"/>
          </p:nvPr>
        </p:nvSpPr>
        <p:spPr>
          <a:xfrm>
            <a:off x="836680" y="2405067"/>
            <a:ext cx="6002110" cy="3729034"/>
          </a:xfrm>
        </p:spPr>
        <p:txBody>
          <a:bodyPr vert="horz" lIns="91440" tIns="45720" rIns="91440" bIns="45720" rtlCol="0" anchor="t">
            <a:normAutofit/>
          </a:bodyPr>
          <a:lstStyle/>
          <a:p>
            <a:pPr marL="0" indent="0">
              <a:buNone/>
            </a:pPr>
            <a:r>
              <a:rPr lang="en-US" sz="1400" dirty="0">
                <a:latin typeface="Source Sans Pro"/>
                <a:ea typeface="Source Sans Pro"/>
              </a:rPr>
              <a:t>Shahin </a:t>
            </a:r>
            <a:r>
              <a:rPr lang="en-US" sz="1400" dirty="0" err="1">
                <a:latin typeface="Source Sans Pro"/>
                <a:ea typeface="Source Sans Pro"/>
              </a:rPr>
              <a:t>Yousefzamani</a:t>
            </a:r>
            <a:r>
              <a:rPr lang="en-US" sz="1400" dirty="0">
                <a:latin typeface="Source Sans Pro"/>
                <a:ea typeface="Source Sans Pro"/>
              </a:rPr>
              <a:t> was born in Iran. He graduated from Tehran Conservatory and performed with Tehran Symphony Orchestra from 1992 to 2005. He has performed internationally with many renowned artists including Mohammad Reza Shajarian, Iraj Bastami, Khashayar Estemadi, and Alireza Assar. Shahin was nominated for his composition “</a:t>
            </a:r>
            <a:r>
              <a:rPr lang="en-US" sz="1400" dirty="0" err="1">
                <a:latin typeface="Source Sans Pro"/>
                <a:ea typeface="Source Sans Pro"/>
              </a:rPr>
              <a:t>Dasht</a:t>
            </a:r>
            <a:r>
              <a:rPr lang="en-US" sz="1400" dirty="0">
                <a:latin typeface="Source Sans Pro"/>
                <a:ea typeface="Source Sans Pro"/>
              </a:rPr>
              <a:t>” in Young Composers Festival that was conducted by Maestro Seiji Ozawa. In 1994, Shahin studied composition with Professor Thomas Christian David. Since 2007, Shahin has performed with many symphony orchestras in Orange and Los Angeles Counties, and toured internationally with the legendary singer, Googoosh. His compositions have been featured on Fox TV Network, as well as National Radio Airplay. Shahin’s top compositions include </a:t>
            </a:r>
            <a:r>
              <a:rPr lang="en-US" sz="1400" dirty="0" err="1">
                <a:latin typeface="Source Sans Pro"/>
                <a:ea typeface="Source Sans Pro"/>
              </a:rPr>
              <a:t>Dasht</a:t>
            </a:r>
            <a:r>
              <a:rPr lang="en-US" sz="1400" dirty="0">
                <a:latin typeface="Source Sans Pro"/>
                <a:ea typeface="Source Sans Pro"/>
              </a:rPr>
              <a:t> that was recorded by Homayoun Shajarian, Fantasia </a:t>
            </a:r>
            <a:r>
              <a:rPr lang="en-US" sz="1400" dirty="0" err="1">
                <a:latin typeface="Source Sans Pro"/>
                <a:ea typeface="Source Sans Pro"/>
              </a:rPr>
              <a:t>Shoushtari</a:t>
            </a:r>
            <a:r>
              <a:rPr lang="en-US" sz="1400" dirty="0">
                <a:latin typeface="Source Sans Pro"/>
                <a:ea typeface="Source Sans Pro"/>
              </a:rPr>
              <a:t> that was conducted and recorded by Professor David, </a:t>
            </a:r>
            <a:r>
              <a:rPr lang="en-US" sz="1400" dirty="0" err="1">
                <a:latin typeface="Source Sans Pro"/>
                <a:ea typeface="Source Sans Pro"/>
              </a:rPr>
              <a:t>Faghat</a:t>
            </a:r>
            <a:r>
              <a:rPr lang="en-US" sz="1400" dirty="0">
                <a:latin typeface="Source Sans Pro"/>
                <a:ea typeface="Source Sans Pro"/>
              </a:rPr>
              <a:t> To that was recorded by pop music group Black Cats, </a:t>
            </a:r>
            <a:r>
              <a:rPr lang="en-US" sz="1400" dirty="0" err="1">
                <a:latin typeface="Source Sans Pro"/>
                <a:ea typeface="Source Sans Pro"/>
              </a:rPr>
              <a:t>Sarzamin</a:t>
            </a:r>
            <a:r>
              <a:rPr lang="en-US" sz="1400" dirty="0">
                <a:latin typeface="Source Sans Pro"/>
                <a:ea typeface="Source Sans Pro"/>
              </a:rPr>
              <a:t> Man that was recorded by the singer Faezeh, and The Myth of Eve that was recorded by singer Rojan.</a:t>
            </a:r>
            <a:endParaRPr lang="en-US" sz="1400" dirty="0"/>
          </a:p>
          <a:p>
            <a:pPr marL="0" indent="0">
              <a:buNone/>
            </a:pPr>
            <a:r>
              <a:rPr lang="en-US" sz="1400" b="1" dirty="0">
                <a:solidFill>
                  <a:schemeClr val="accent1"/>
                </a:solidFill>
                <a:latin typeface="Source Sans Pro"/>
                <a:ea typeface="Source Sans Pro"/>
                <a:hlinkClick r:id="rId2">
                  <a:extLst>
                    <a:ext uri="{A12FA001-AC4F-418D-AE19-62706E023703}">
                      <ahyp:hlinkClr xmlns:ahyp="http://schemas.microsoft.com/office/drawing/2018/hyperlinkcolor" val="tx"/>
                    </a:ext>
                  </a:extLst>
                </a:hlinkClick>
              </a:rPr>
              <a:t>Visit Shahin's website</a:t>
            </a:r>
          </a:p>
          <a:p>
            <a:endParaRPr lang="en-US" sz="1400"/>
          </a:p>
        </p:txBody>
      </p:sp>
      <p:pic>
        <p:nvPicPr>
          <p:cNvPr id="4" name="Picture 3" descr="A person smiling for a picture&#10;&#10;AI-generated content may be incorrect.">
            <a:extLst>
              <a:ext uri="{FF2B5EF4-FFF2-40B4-BE49-F238E27FC236}">
                <a16:creationId xmlns:a16="http://schemas.microsoft.com/office/drawing/2014/main" id="{35984B87-5A1C-E961-80CF-5F3F15427420}"/>
              </a:ext>
            </a:extLst>
          </p:cNvPr>
          <p:cNvPicPr>
            <a:picLocks noChangeAspect="1"/>
          </p:cNvPicPr>
          <p:nvPr/>
        </p:nvPicPr>
        <p:blipFill>
          <a:blip r:embed="rId3"/>
          <a:srcRect l="19329" r="32077" b="-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4247618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erson taking a picture of a plant&#10;&#10;AI-generated content may be incorrect.">
            <a:extLst>
              <a:ext uri="{FF2B5EF4-FFF2-40B4-BE49-F238E27FC236}">
                <a16:creationId xmlns:a16="http://schemas.microsoft.com/office/drawing/2014/main" id="{7168A487-5661-EAA0-10A3-01C784527E1C}"/>
              </a:ext>
            </a:extLst>
          </p:cNvPr>
          <p:cNvPicPr>
            <a:picLocks noChangeAspect="1"/>
          </p:cNvPicPr>
          <p:nvPr/>
        </p:nvPicPr>
        <p:blipFill>
          <a:blip r:embed="rId2"/>
          <a:stretch>
            <a:fillRect/>
          </a:stretch>
        </p:blipFill>
        <p:spPr>
          <a:xfrm>
            <a:off x="4859528" y="4815416"/>
            <a:ext cx="2938610" cy="1957917"/>
          </a:xfrm>
          <a:prstGeom prst="rect">
            <a:avLst/>
          </a:prstGeom>
        </p:spPr>
      </p:pic>
      <p:sp>
        <p:nvSpPr>
          <p:cNvPr id="2" name="Title 1">
            <a:extLst>
              <a:ext uri="{FF2B5EF4-FFF2-40B4-BE49-F238E27FC236}">
                <a16:creationId xmlns:a16="http://schemas.microsoft.com/office/drawing/2014/main" id="{7651F7D5-AFB8-948E-B17F-5C9C15D2C692}"/>
              </a:ext>
            </a:extLst>
          </p:cNvPr>
          <p:cNvSpPr>
            <a:spLocks noGrp="1"/>
          </p:cNvSpPr>
          <p:nvPr>
            <p:ph type="title"/>
          </p:nvPr>
        </p:nvSpPr>
        <p:spPr>
          <a:xfrm>
            <a:off x="393700" y="1074207"/>
            <a:ext cx="11182350" cy="55564"/>
          </a:xfrm>
        </p:spPr>
        <p:txBody>
          <a:bodyPr>
            <a:normAutofit fontScale="90000"/>
          </a:bodyPr>
          <a:lstStyle/>
          <a:p>
            <a:pPr algn="ctr"/>
            <a:r>
              <a:rPr lang="en-US" b="1">
                <a:solidFill>
                  <a:srgbClr val="1E293B"/>
                </a:solidFill>
                <a:latin typeface="Montserrat"/>
              </a:rPr>
              <a:t>Behind the scene</a:t>
            </a:r>
            <a:endParaRPr lang="en-US"/>
          </a:p>
          <a:p>
            <a:br>
              <a:rPr lang="en-US" dirty="0"/>
            </a:br>
            <a:endParaRPr lang="en-US" dirty="0"/>
          </a:p>
        </p:txBody>
      </p:sp>
      <p:pic>
        <p:nvPicPr>
          <p:cNvPr id="5" name="Picture 4" descr="A person dancing on stage with smoke and lights&#10;&#10;AI-generated content may be incorrect.">
            <a:extLst>
              <a:ext uri="{FF2B5EF4-FFF2-40B4-BE49-F238E27FC236}">
                <a16:creationId xmlns:a16="http://schemas.microsoft.com/office/drawing/2014/main" id="{71BE6012-110A-4FB1-BEE8-F258DA13F484}"/>
              </a:ext>
            </a:extLst>
          </p:cNvPr>
          <p:cNvPicPr>
            <a:picLocks noChangeAspect="1"/>
          </p:cNvPicPr>
          <p:nvPr/>
        </p:nvPicPr>
        <p:blipFill>
          <a:blip r:embed="rId3"/>
          <a:stretch>
            <a:fillRect/>
          </a:stretch>
        </p:blipFill>
        <p:spPr>
          <a:xfrm>
            <a:off x="3166195" y="899583"/>
            <a:ext cx="2938610" cy="1957917"/>
          </a:xfrm>
          <a:prstGeom prst="rect">
            <a:avLst/>
          </a:prstGeom>
        </p:spPr>
      </p:pic>
      <p:pic>
        <p:nvPicPr>
          <p:cNvPr id="6" name="Picture 5" descr="A group of people posing for a photo&#10;&#10;AI-generated content may be incorrect.">
            <a:extLst>
              <a:ext uri="{FF2B5EF4-FFF2-40B4-BE49-F238E27FC236}">
                <a16:creationId xmlns:a16="http://schemas.microsoft.com/office/drawing/2014/main" id="{DD7A39DD-E3CD-3F34-0C5A-E791B0487E70}"/>
              </a:ext>
            </a:extLst>
          </p:cNvPr>
          <p:cNvPicPr>
            <a:picLocks noChangeAspect="1"/>
          </p:cNvPicPr>
          <p:nvPr/>
        </p:nvPicPr>
        <p:blipFill>
          <a:blip r:embed="rId4"/>
          <a:stretch>
            <a:fillRect/>
          </a:stretch>
        </p:blipFill>
        <p:spPr>
          <a:xfrm>
            <a:off x="3166196" y="4815416"/>
            <a:ext cx="2408115" cy="1957917"/>
          </a:xfrm>
          <a:prstGeom prst="rect">
            <a:avLst/>
          </a:prstGeom>
        </p:spPr>
      </p:pic>
      <p:pic>
        <p:nvPicPr>
          <p:cNvPr id="7" name="Picture 6" descr="A group of men on a stage&#10;&#10;AI-generated content may be incorrect.">
            <a:extLst>
              <a:ext uri="{FF2B5EF4-FFF2-40B4-BE49-F238E27FC236}">
                <a16:creationId xmlns:a16="http://schemas.microsoft.com/office/drawing/2014/main" id="{0A0D30DE-69A8-6C09-B463-B3C6EA8EFEFC}"/>
              </a:ext>
            </a:extLst>
          </p:cNvPr>
          <p:cNvPicPr>
            <a:picLocks noChangeAspect="1"/>
          </p:cNvPicPr>
          <p:nvPr/>
        </p:nvPicPr>
        <p:blipFill>
          <a:blip r:embed="rId5"/>
          <a:stretch>
            <a:fillRect/>
          </a:stretch>
        </p:blipFill>
        <p:spPr>
          <a:xfrm>
            <a:off x="6087194" y="899583"/>
            <a:ext cx="2938610" cy="1957917"/>
          </a:xfrm>
          <a:prstGeom prst="rect">
            <a:avLst/>
          </a:prstGeom>
        </p:spPr>
      </p:pic>
      <p:pic>
        <p:nvPicPr>
          <p:cNvPr id="8" name="Picture 7" descr="A person standing in smoke with lights&#10;&#10;AI-generated content may be incorrect.">
            <a:extLst>
              <a:ext uri="{FF2B5EF4-FFF2-40B4-BE49-F238E27FC236}">
                <a16:creationId xmlns:a16="http://schemas.microsoft.com/office/drawing/2014/main" id="{89621553-CF83-C3F5-BBE9-5BD6A47B059C}"/>
              </a:ext>
            </a:extLst>
          </p:cNvPr>
          <p:cNvPicPr>
            <a:picLocks noChangeAspect="1"/>
          </p:cNvPicPr>
          <p:nvPr/>
        </p:nvPicPr>
        <p:blipFill>
          <a:blip r:embed="rId6"/>
          <a:stretch>
            <a:fillRect/>
          </a:stretch>
        </p:blipFill>
        <p:spPr>
          <a:xfrm>
            <a:off x="9029362" y="2857500"/>
            <a:ext cx="2938610" cy="1957917"/>
          </a:xfrm>
          <a:prstGeom prst="rect">
            <a:avLst/>
          </a:prstGeom>
        </p:spPr>
      </p:pic>
      <p:pic>
        <p:nvPicPr>
          <p:cNvPr id="9" name="Picture 8" descr="A person and person dancing on stage&#10;&#10;AI-generated content may be incorrect.">
            <a:extLst>
              <a:ext uri="{FF2B5EF4-FFF2-40B4-BE49-F238E27FC236}">
                <a16:creationId xmlns:a16="http://schemas.microsoft.com/office/drawing/2014/main" id="{B431FCE8-4C6F-FDB4-118B-EA14591A3961}"/>
              </a:ext>
            </a:extLst>
          </p:cNvPr>
          <p:cNvPicPr>
            <a:picLocks noChangeAspect="1"/>
          </p:cNvPicPr>
          <p:nvPr/>
        </p:nvPicPr>
        <p:blipFill>
          <a:blip r:embed="rId7"/>
          <a:stretch>
            <a:fillRect/>
          </a:stretch>
        </p:blipFill>
        <p:spPr>
          <a:xfrm>
            <a:off x="3081528" y="2857500"/>
            <a:ext cx="3044443" cy="1957917"/>
          </a:xfrm>
          <a:prstGeom prst="rect">
            <a:avLst/>
          </a:prstGeom>
        </p:spPr>
      </p:pic>
      <p:pic>
        <p:nvPicPr>
          <p:cNvPr id="11" name="Picture 10" descr="A group of men standing around a camera&#10;&#10;AI-generated content may be incorrect.">
            <a:extLst>
              <a:ext uri="{FF2B5EF4-FFF2-40B4-BE49-F238E27FC236}">
                <a16:creationId xmlns:a16="http://schemas.microsoft.com/office/drawing/2014/main" id="{3EBCEE22-CEBB-F8A9-9EB7-6F567CB5F24D}"/>
              </a:ext>
            </a:extLst>
          </p:cNvPr>
          <p:cNvPicPr>
            <a:picLocks noChangeAspect="1"/>
          </p:cNvPicPr>
          <p:nvPr/>
        </p:nvPicPr>
        <p:blipFill>
          <a:blip r:embed="rId8"/>
          <a:stretch>
            <a:fillRect/>
          </a:stretch>
        </p:blipFill>
        <p:spPr>
          <a:xfrm>
            <a:off x="224029" y="899583"/>
            <a:ext cx="2938610" cy="1957917"/>
          </a:xfrm>
          <a:prstGeom prst="rect">
            <a:avLst/>
          </a:prstGeom>
        </p:spPr>
      </p:pic>
      <p:pic>
        <p:nvPicPr>
          <p:cNvPr id="12" name="Picture 11" descr="A person standing in front of a group of people&#10;&#10;AI-generated content may be incorrect.">
            <a:extLst>
              <a:ext uri="{FF2B5EF4-FFF2-40B4-BE49-F238E27FC236}">
                <a16:creationId xmlns:a16="http://schemas.microsoft.com/office/drawing/2014/main" id="{97CC480F-02FB-98DD-244E-556E352459D5}"/>
              </a:ext>
            </a:extLst>
          </p:cNvPr>
          <p:cNvPicPr>
            <a:picLocks noChangeAspect="1"/>
          </p:cNvPicPr>
          <p:nvPr/>
        </p:nvPicPr>
        <p:blipFill>
          <a:blip r:embed="rId9"/>
          <a:stretch>
            <a:fillRect/>
          </a:stretch>
        </p:blipFill>
        <p:spPr>
          <a:xfrm>
            <a:off x="224029" y="2857500"/>
            <a:ext cx="2938610" cy="1957917"/>
          </a:xfrm>
          <a:prstGeom prst="rect">
            <a:avLst/>
          </a:prstGeom>
        </p:spPr>
      </p:pic>
      <p:pic>
        <p:nvPicPr>
          <p:cNvPr id="13" name="Picture 12" descr="A person fixing a person&amp;#39;s head on a stage&#10;&#10;AI-generated content may be incorrect.">
            <a:extLst>
              <a:ext uri="{FF2B5EF4-FFF2-40B4-BE49-F238E27FC236}">
                <a16:creationId xmlns:a16="http://schemas.microsoft.com/office/drawing/2014/main" id="{4BEDD4E5-B3F6-B1BA-3704-7B68277ABA90}"/>
              </a:ext>
            </a:extLst>
          </p:cNvPr>
          <p:cNvPicPr>
            <a:picLocks noChangeAspect="1"/>
          </p:cNvPicPr>
          <p:nvPr/>
        </p:nvPicPr>
        <p:blipFill>
          <a:blip r:embed="rId10"/>
          <a:stretch>
            <a:fillRect/>
          </a:stretch>
        </p:blipFill>
        <p:spPr>
          <a:xfrm>
            <a:off x="224028" y="4815416"/>
            <a:ext cx="2938610" cy="1957917"/>
          </a:xfrm>
          <a:prstGeom prst="rect">
            <a:avLst/>
          </a:prstGeom>
        </p:spPr>
      </p:pic>
      <p:pic>
        <p:nvPicPr>
          <p:cNvPr id="15" name="Picture 14" descr="A person standing in front of a person in a field of wheat&#10;&#10;AI-generated content may be incorrect.">
            <a:extLst>
              <a:ext uri="{FF2B5EF4-FFF2-40B4-BE49-F238E27FC236}">
                <a16:creationId xmlns:a16="http://schemas.microsoft.com/office/drawing/2014/main" id="{B7E41EFB-C033-0563-9CC6-19CFD20C5601}"/>
              </a:ext>
            </a:extLst>
          </p:cNvPr>
          <p:cNvPicPr>
            <a:picLocks noChangeAspect="1"/>
          </p:cNvPicPr>
          <p:nvPr/>
        </p:nvPicPr>
        <p:blipFill>
          <a:blip r:embed="rId11"/>
          <a:stretch>
            <a:fillRect/>
          </a:stretch>
        </p:blipFill>
        <p:spPr>
          <a:xfrm>
            <a:off x="9029362" y="4815416"/>
            <a:ext cx="2938610" cy="1957917"/>
          </a:xfrm>
          <a:prstGeom prst="rect">
            <a:avLst/>
          </a:prstGeom>
        </p:spPr>
      </p:pic>
      <p:pic>
        <p:nvPicPr>
          <p:cNvPr id="16" name="Picture 15" descr="A group of people on a stage&#10;&#10;AI-generated content may be incorrect.">
            <a:extLst>
              <a:ext uri="{FF2B5EF4-FFF2-40B4-BE49-F238E27FC236}">
                <a16:creationId xmlns:a16="http://schemas.microsoft.com/office/drawing/2014/main" id="{FC17EE4D-7BD5-A8F6-A94A-6773EC4BADFB}"/>
              </a:ext>
            </a:extLst>
          </p:cNvPr>
          <p:cNvPicPr>
            <a:picLocks noChangeAspect="1"/>
          </p:cNvPicPr>
          <p:nvPr/>
        </p:nvPicPr>
        <p:blipFill>
          <a:blip r:embed="rId12"/>
          <a:stretch>
            <a:fillRect/>
          </a:stretch>
        </p:blipFill>
        <p:spPr>
          <a:xfrm>
            <a:off x="3166195" y="899582"/>
            <a:ext cx="1304521" cy="1957917"/>
          </a:xfrm>
          <a:prstGeom prst="rect">
            <a:avLst/>
          </a:prstGeom>
        </p:spPr>
      </p:pic>
      <p:pic>
        <p:nvPicPr>
          <p:cNvPr id="17" name="Picture 16" descr="A person singing into a microphone in front of a person on a stage&#10;&#10;AI-generated content may be incorrect.">
            <a:extLst>
              <a:ext uri="{FF2B5EF4-FFF2-40B4-BE49-F238E27FC236}">
                <a16:creationId xmlns:a16="http://schemas.microsoft.com/office/drawing/2014/main" id="{41225DCB-D024-DDFF-3FC7-2AFD48B73B68}"/>
              </a:ext>
            </a:extLst>
          </p:cNvPr>
          <p:cNvPicPr>
            <a:picLocks noChangeAspect="1"/>
          </p:cNvPicPr>
          <p:nvPr/>
        </p:nvPicPr>
        <p:blipFill>
          <a:blip r:embed="rId13"/>
          <a:stretch>
            <a:fillRect/>
          </a:stretch>
        </p:blipFill>
        <p:spPr>
          <a:xfrm>
            <a:off x="6087195" y="2857499"/>
            <a:ext cx="2938610" cy="1957917"/>
          </a:xfrm>
          <a:prstGeom prst="rect">
            <a:avLst/>
          </a:prstGeom>
        </p:spPr>
      </p:pic>
      <p:pic>
        <p:nvPicPr>
          <p:cNvPr id="18" name="Picture 17" descr="A person singing into a microphone&#10;&#10;AI-generated content may be incorrect.">
            <a:extLst>
              <a:ext uri="{FF2B5EF4-FFF2-40B4-BE49-F238E27FC236}">
                <a16:creationId xmlns:a16="http://schemas.microsoft.com/office/drawing/2014/main" id="{3669FD8C-6DB9-CF4A-625A-6933797E3AE9}"/>
              </a:ext>
            </a:extLst>
          </p:cNvPr>
          <p:cNvPicPr>
            <a:picLocks noChangeAspect="1"/>
          </p:cNvPicPr>
          <p:nvPr/>
        </p:nvPicPr>
        <p:blipFill>
          <a:blip r:embed="rId14"/>
          <a:stretch>
            <a:fillRect/>
          </a:stretch>
        </p:blipFill>
        <p:spPr>
          <a:xfrm>
            <a:off x="9029362" y="899583"/>
            <a:ext cx="2938610" cy="1957917"/>
          </a:xfrm>
          <a:prstGeom prst="rect">
            <a:avLst/>
          </a:prstGeom>
        </p:spPr>
      </p:pic>
      <p:pic>
        <p:nvPicPr>
          <p:cNvPr id="10" name="Picture 9" descr="A group of people posing for a photo&#10;&#10;AI-generated content may be incorrect.">
            <a:extLst>
              <a:ext uri="{FF2B5EF4-FFF2-40B4-BE49-F238E27FC236}">
                <a16:creationId xmlns:a16="http://schemas.microsoft.com/office/drawing/2014/main" id="{F7127B02-9150-4ACF-50C1-BAF7FEEC83B2}"/>
              </a:ext>
            </a:extLst>
          </p:cNvPr>
          <p:cNvPicPr>
            <a:picLocks noChangeAspect="1"/>
          </p:cNvPicPr>
          <p:nvPr/>
        </p:nvPicPr>
        <p:blipFill>
          <a:blip r:embed="rId15"/>
          <a:stretch>
            <a:fillRect/>
          </a:stretch>
        </p:blipFill>
        <p:spPr>
          <a:xfrm>
            <a:off x="7727612" y="4815416"/>
            <a:ext cx="1304521" cy="1957917"/>
          </a:xfrm>
          <a:prstGeom prst="rect">
            <a:avLst/>
          </a:prstGeom>
        </p:spPr>
      </p:pic>
    </p:spTree>
    <p:extLst>
      <p:ext uri="{BB962C8B-B14F-4D97-AF65-F5344CB8AC3E}">
        <p14:creationId xmlns:p14="http://schemas.microsoft.com/office/powerpoint/2010/main" val="3436533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AC91A-7EAE-927E-B698-439550146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8D689-FA7A-B56B-A50B-B9B2F1D17D8C}"/>
              </a:ext>
            </a:extLst>
          </p:cNvPr>
          <p:cNvSpPr>
            <a:spLocks noGrp="1"/>
          </p:cNvSpPr>
          <p:nvPr>
            <p:ph type="title"/>
          </p:nvPr>
        </p:nvSpPr>
        <p:spPr/>
        <p:txBody>
          <a:bodyPr/>
          <a:lstStyle/>
          <a:p>
            <a:pPr algn="ctr">
              <a:spcBef>
                <a:spcPts val="0"/>
              </a:spcBef>
            </a:pPr>
            <a:r>
              <a:rPr lang="en-US" sz="4000" b="1" dirty="0">
                <a:solidFill>
                  <a:schemeClr val="accent1"/>
                </a:solidFill>
                <a:latin typeface="Montserrat"/>
              </a:rPr>
              <a:t>Credits</a:t>
            </a:r>
            <a:endParaRPr lang="en-US" sz="4000" b="1">
              <a:solidFill>
                <a:schemeClr val="accent1"/>
              </a:solidFill>
              <a:latin typeface="Montserrat"/>
            </a:endParaRPr>
          </a:p>
        </p:txBody>
      </p:sp>
      <p:sp>
        <p:nvSpPr>
          <p:cNvPr id="3" name="Content Placeholder 2">
            <a:extLst>
              <a:ext uri="{FF2B5EF4-FFF2-40B4-BE49-F238E27FC236}">
                <a16:creationId xmlns:a16="http://schemas.microsoft.com/office/drawing/2014/main" id="{3B655EE9-EED0-2BFC-3BD8-D157CA0A2512}"/>
              </a:ext>
            </a:extLst>
          </p:cNvPr>
          <p:cNvSpPr>
            <a:spLocks noGrp="1"/>
          </p:cNvSpPr>
          <p:nvPr>
            <p:ph idx="1"/>
          </p:nvPr>
        </p:nvSpPr>
        <p:spPr/>
        <p:txBody>
          <a:bodyPr vert="horz" lIns="91440" tIns="45720" rIns="91440" bIns="45720" rtlCol="0" anchor="t">
            <a:normAutofit/>
          </a:bodyPr>
          <a:lstStyle/>
          <a:p>
            <a:pPr marL="0" indent="0" algn="ctr">
              <a:buNone/>
            </a:pPr>
            <a:endParaRPr lang="en-US" sz="2400" dirty="0">
              <a:solidFill>
                <a:srgbClr val="1D1D22"/>
              </a:solidFill>
              <a:latin typeface="Source Sans Pro"/>
              <a:ea typeface="Source Sans Pro"/>
            </a:endParaRPr>
          </a:p>
          <a:p>
            <a:pPr marL="0" indent="0" algn="ctr">
              <a:buNone/>
            </a:pPr>
            <a:endParaRPr lang="en-US" sz="2400" dirty="0">
              <a:solidFill>
                <a:srgbClr val="1D1D22"/>
              </a:solidFill>
              <a:latin typeface="Source Sans Pro"/>
              <a:ea typeface="Source Sans Pro"/>
            </a:endParaRPr>
          </a:p>
          <a:p>
            <a:pPr marL="0" indent="0" algn="ctr">
              <a:buNone/>
            </a:pPr>
            <a:r>
              <a:rPr lang="en-US" sz="2400" dirty="0">
                <a:solidFill>
                  <a:srgbClr val="1D1D22"/>
                </a:solidFill>
                <a:latin typeface="Source Sans Pro"/>
                <a:ea typeface="Source Sans Pro"/>
              </a:rPr>
              <a:t>Music Composer: </a:t>
            </a:r>
            <a:r>
              <a:rPr lang="en-US" sz="2400" b="1" dirty="0">
                <a:solidFill>
                  <a:srgbClr val="1D1D22"/>
                </a:solidFill>
                <a:latin typeface="Source Sans Pro"/>
                <a:ea typeface="Source Sans Pro"/>
              </a:rPr>
              <a:t>SHAHIN YOUSEFZAMANI</a:t>
            </a:r>
            <a:br>
              <a:rPr lang="en-US" sz="2400" b="1" dirty="0">
                <a:latin typeface="Source Sans Pro"/>
                <a:ea typeface="Source Sans Pro"/>
              </a:rPr>
            </a:br>
            <a:r>
              <a:rPr lang="en-US" sz="2400" dirty="0">
                <a:solidFill>
                  <a:srgbClr val="1D1D22"/>
                </a:solidFill>
                <a:latin typeface="Source Sans Pro"/>
                <a:ea typeface="Source Sans Pro"/>
              </a:rPr>
              <a:t>Vocal:</a:t>
            </a:r>
            <a:r>
              <a:rPr lang="en-US" sz="2400" b="1" dirty="0">
                <a:solidFill>
                  <a:srgbClr val="1D1D22"/>
                </a:solidFill>
                <a:latin typeface="Source Sans Pro"/>
                <a:ea typeface="Source Sans Pro"/>
              </a:rPr>
              <a:t> ROJAN</a:t>
            </a:r>
            <a:br>
              <a:rPr lang="en-US" sz="2400" b="1" dirty="0">
                <a:latin typeface="Source Sans Pro"/>
                <a:ea typeface="Source Sans Pro"/>
              </a:rPr>
            </a:br>
            <a:r>
              <a:rPr lang="en-US" sz="2400" dirty="0">
                <a:solidFill>
                  <a:srgbClr val="1D1D22"/>
                </a:solidFill>
                <a:latin typeface="Source Sans Pro"/>
                <a:ea typeface="Source Sans Pro"/>
              </a:rPr>
              <a:t>Lyrics:</a:t>
            </a:r>
            <a:r>
              <a:rPr lang="en-US" sz="2400" b="1" dirty="0">
                <a:solidFill>
                  <a:srgbClr val="1D1D22"/>
                </a:solidFill>
                <a:latin typeface="Source Sans Pro"/>
                <a:ea typeface="Source Sans Pro"/>
              </a:rPr>
              <a:t> AFSHIN YADOLLAHI</a:t>
            </a:r>
            <a:br>
              <a:rPr lang="en-US" sz="2400" b="1" dirty="0">
                <a:latin typeface="Source Sans Pro"/>
                <a:ea typeface="Source Sans Pro"/>
              </a:rPr>
            </a:br>
            <a:r>
              <a:rPr lang="en-US" sz="2400" dirty="0">
                <a:solidFill>
                  <a:srgbClr val="1D1D22"/>
                </a:solidFill>
                <a:latin typeface="Source Sans Pro"/>
                <a:ea typeface="Source Sans Pro"/>
              </a:rPr>
              <a:t>Orchestra:</a:t>
            </a:r>
            <a:r>
              <a:rPr lang="en-US" sz="2400" b="1" dirty="0">
                <a:solidFill>
                  <a:srgbClr val="1D1D22"/>
                </a:solidFill>
                <a:latin typeface="Source Sans Pro"/>
                <a:ea typeface="Source Sans Pro"/>
              </a:rPr>
              <a:t> RASA ENSEMBLE</a:t>
            </a:r>
            <a:br>
              <a:rPr lang="en-US" sz="2400" b="1" dirty="0">
                <a:latin typeface="Source Sans Pro"/>
                <a:ea typeface="Source Sans Pro"/>
              </a:rPr>
            </a:br>
            <a:r>
              <a:rPr lang="en-US" sz="2400" dirty="0">
                <a:solidFill>
                  <a:srgbClr val="1D1D22"/>
                </a:solidFill>
                <a:latin typeface="Source Sans Pro"/>
                <a:ea typeface="Source Sans Pro"/>
              </a:rPr>
              <a:t>Ney:</a:t>
            </a:r>
            <a:r>
              <a:rPr lang="en-US" sz="2400" b="1" dirty="0">
                <a:solidFill>
                  <a:srgbClr val="1D1D22"/>
                </a:solidFill>
                <a:latin typeface="Source Sans Pro"/>
                <a:ea typeface="Source Sans Pro"/>
              </a:rPr>
              <a:t> PASHA HANJANI</a:t>
            </a:r>
            <a:br>
              <a:rPr lang="en-US" sz="2400" b="1" dirty="0">
                <a:latin typeface="Source Sans Pro"/>
                <a:ea typeface="Source Sans Pro"/>
              </a:rPr>
            </a:br>
            <a:r>
              <a:rPr lang="en-US" sz="2400" dirty="0">
                <a:solidFill>
                  <a:srgbClr val="1D1D22"/>
                </a:solidFill>
                <a:latin typeface="Source Sans Pro"/>
                <a:ea typeface="Source Sans Pro"/>
              </a:rPr>
              <a:t>Kamancheh:</a:t>
            </a:r>
            <a:r>
              <a:rPr lang="en-US" sz="2400" b="1" dirty="0">
                <a:solidFill>
                  <a:srgbClr val="1D1D22"/>
                </a:solidFill>
                <a:latin typeface="Source Sans Pro"/>
                <a:ea typeface="Source Sans Pro"/>
              </a:rPr>
              <a:t> SINA JAHAN ABADI</a:t>
            </a:r>
            <a:endParaRPr lang="en-US" sz="2400"/>
          </a:p>
        </p:txBody>
      </p:sp>
    </p:spTree>
    <p:extLst>
      <p:ext uri="{BB962C8B-B14F-4D97-AF65-F5344CB8AC3E}">
        <p14:creationId xmlns:p14="http://schemas.microsoft.com/office/powerpoint/2010/main" val="2644079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2926-DA0A-CC6B-C58B-ACF5695AD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31B176-167A-47DC-FC86-EA463515D4B0}"/>
              </a:ext>
            </a:extLst>
          </p:cNvPr>
          <p:cNvSpPr>
            <a:spLocks noGrp="1"/>
          </p:cNvSpPr>
          <p:nvPr>
            <p:ph type="title"/>
          </p:nvPr>
        </p:nvSpPr>
        <p:spPr/>
        <p:txBody>
          <a:bodyPr/>
          <a:lstStyle/>
          <a:p>
            <a:pPr algn="ctr">
              <a:spcBef>
                <a:spcPts val="0"/>
              </a:spcBef>
            </a:pPr>
            <a:r>
              <a:rPr lang="en-US" sz="4000" b="1" dirty="0">
                <a:solidFill>
                  <a:schemeClr val="accent1"/>
                </a:solidFill>
                <a:latin typeface="Montserrat"/>
              </a:rPr>
              <a:t>Contact Info.</a:t>
            </a:r>
            <a:endParaRPr lang="en-US">
              <a:solidFill>
                <a:schemeClr val="accent1"/>
              </a:solidFill>
            </a:endParaRPr>
          </a:p>
        </p:txBody>
      </p:sp>
      <p:sp>
        <p:nvSpPr>
          <p:cNvPr id="3" name="Content Placeholder 2">
            <a:extLst>
              <a:ext uri="{FF2B5EF4-FFF2-40B4-BE49-F238E27FC236}">
                <a16:creationId xmlns:a16="http://schemas.microsoft.com/office/drawing/2014/main" id="{8EBA164E-B023-8628-2453-5F76D723756C}"/>
              </a:ext>
            </a:extLst>
          </p:cNvPr>
          <p:cNvSpPr>
            <a:spLocks noGrp="1"/>
          </p:cNvSpPr>
          <p:nvPr>
            <p:ph idx="1"/>
          </p:nvPr>
        </p:nvSpPr>
        <p:spPr/>
        <p:txBody>
          <a:bodyPr vert="horz" lIns="91440" tIns="45720" rIns="91440" bIns="45720" rtlCol="0" anchor="t">
            <a:normAutofit/>
          </a:bodyPr>
          <a:lstStyle/>
          <a:p>
            <a:pPr marL="0" indent="0" algn="ctr">
              <a:buNone/>
            </a:pPr>
            <a:endParaRPr lang="en-US" b="1" dirty="0">
              <a:solidFill>
                <a:srgbClr val="1D1D22"/>
              </a:solidFill>
              <a:latin typeface="Source Sans Pro"/>
              <a:ea typeface="Source Sans Pro"/>
            </a:endParaRPr>
          </a:p>
          <a:p>
            <a:pPr marL="0" indent="0" algn="ctr">
              <a:buNone/>
            </a:pPr>
            <a:r>
              <a:rPr lang="en-US" b="1" dirty="0">
                <a:solidFill>
                  <a:srgbClr val="1D1D22"/>
                </a:solidFill>
                <a:latin typeface="Source Sans Pro"/>
                <a:ea typeface="Source Sans Pro"/>
              </a:rPr>
              <a:t>Shahin </a:t>
            </a:r>
            <a:r>
              <a:rPr lang="en-US" b="1" dirty="0" err="1">
                <a:solidFill>
                  <a:srgbClr val="1D1D22"/>
                </a:solidFill>
                <a:latin typeface="Source Sans Pro"/>
                <a:ea typeface="Source Sans Pro"/>
              </a:rPr>
              <a:t>Yousefzamani</a:t>
            </a:r>
            <a:endParaRPr lang="en-US" b="1">
              <a:latin typeface="Source Sans Pro"/>
              <a:ea typeface="Source Sans Pro"/>
            </a:endParaRPr>
          </a:p>
          <a:p>
            <a:pPr marL="0" indent="0" algn="ctr">
              <a:buNone/>
            </a:pPr>
            <a:r>
              <a:rPr lang="en-US" dirty="0">
                <a:solidFill>
                  <a:srgbClr val="1D1D22"/>
                </a:solidFill>
                <a:latin typeface="Source Sans Pro"/>
                <a:ea typeface="Source Sans Pro"/>
              </a:rPr>
              <a:t>E-mail: </a:t>
            </a:r>
            <a:r>
              <a:rPr lang="en-US" dirty="0">
                <a:solidFill>
                  <a:srgbClr val="1D1D22"/>
                </a:solidFill>
                <a:latin typeface="Source Sans Pro"/>
                <a:ea typeface="Source Sans Pro"/>
                <a:hlinkClick r:id="rId2"/>
              </a:rPr>
              <a:t>shyousefzamani@gmail.com</a:t>
            </a:r>
            <a:endParaRPr lang="en-US" dirty="0">
              <a:latin typeface="Source Sans Pro"/>
              <a:ea typeface="Source Sans Pro"/>
            </a:endParaRPr>
          </a:p>
          <a:p>
            <a:pPr marL="0" indent="0" algn="ctr">
              <a:buNone/>
            </a:pPr>
            <a:r>
              <a:rPr lang="en-US" dirty="0">
                <a:solidFill>
                  <a:srgbClr val="1D1D22"/>
                </a:solidFill>
                <a:latin typeface="Source Sans Pro"/>
                <a:ea typeface="Source Sans Pro"/>
              </a:rPr>
              <a:t>Phone: (310) 849-4641</a:t>
            </a:r>
            <a:br>
              <a:rPr lang="en-US" dirty="0">
                <a:latin typeface="Source Sans Pro"/>
                <a:ea typeface="Source Sans Pro"/>
              </a:rPr>
            </a:br>
            <a:br>
              <a:rPr lang="en-US" dirty="0">
                <a:latin typeface="Source Sans Pro"/>
                <a:ea typeface="Source Sans Pro"/>
              </a:rPr>
            </a:br>
            <a:r>
              <a:rPr lang="en-US" b="1" dirty="0">
                <a:solidFill>
                  <a:srgbClr val="1D1D22"/>
                </a:solidFill>
                <a:latin typeface="Source Sans Pro"/>
                <a:ea typeface="Source Sans Pro"/>
              </a:rPr>
              <a:t>Rojan</a:t>
            </a:r>
            <a:br>
              <a:rPr lang="en-US" b="1" dirty="0">
                <a:latin typeface="Source Sans Pro"/>
                <a:ea typeface="Source Sans Pro"/>
              </a:rPr>
            </a:br>
            <a:r>
              <a:rPr lang="en-US" dirty="0">
                <a:solidFill>
                  <a:srgbClr val="1D1D22"/>
                </a:solidFill>
                <a:latin typeface="Source Sans Pro"/>
                <a:ea typeface="Source Sans Pro"/>
              </a:rPr>
              <a:t>E-mail: </a:t>
            </a:r>
            <a:r>
              <a:rPr lang="en-US" dirty="0">
                <a:solidFill>
                  <a:srgbClr val="1D1D22"/>
                </a:solidFill>
                <a:latin typeface="Source Sans Pro"/>
                <a:ea typeface="Source Sans Pro"/>
                <a:hlinkClick r:id="rId3"/>
              </a:rPr>
              <a:t>rojan.feyz@yahoo.com</a:t>
            </a:r>
          </a:p>
          <a:p>
            <a:pPr marL="0" indent="0" algn="ctr">
              <a:buNone/>
            </a:pPr>
            <a:endParaRPr lang="en-US" dirty="0">
              <a:solidFill>
                <a:srgbClr val="1D1D22"/>
              </a:solidFill>
              <a:latin typeface="Source Sans Pro"/>
              <a:ea typeface="Source Sans Pro"/>
            </a:endParaRPr>
          </a:p>
          <a:p>
            <a:pPr marL="0" indent="0" algn="ctr">
              <a:buNone/>
            </a:pPr>
            <a:r>
              <a:rPr lang="en-US" b="1" dirty="0">
                <a:solidFill>
                  <a:srgbClr val="1D1D22"/>
                </a:solidFill>
                <a:latin typeface="Source Sans Pro"/>
                <a:ea typeface="Source Sans Pro"/>
              </a:rPr>
              <a:t>More information:</a:t>
            </a:r>
            <a:r>
              <a:rPr lang="en-US" dirty="0">
                <a:solidFill>
                  <a:srgbClr val="1D1D22"/>
                </a:solidFill>
                <a:latin typeface="Source Sans Pro"/>
                <a:ea typeface="Source Sans Pro"/>
              </a:rPr>
              <a:t> </a:t>
            </a:r>
            <a:r>
              <a:rPr lang="en-US" b="1" dirty="0">
                <a:solidFill>
                  <a:srgbClr val="1D1D22"/>
                </a:solidFill>
                <a:latin typeface="Source Sans Pro"/>
                <a:ea typeface="Source Sans Pro"/>
                <a:hlinkClick r:id="rId4"/>
              </a:rPr>
              <a:t>TheMythOfEve.com</a:t>
            </a:r>
            <a:endParaRPr lang="en-US" b="1" dirty="0">
              <a:solidFill>
                <a:srgbClr val="1D1D22"/>
              </a:solidFill>
              <a:latin typeface="Source Sans Pro"/>
              <a:ea typeface="Source Sans Pro"/>
            </a:endParaRPr>
          </a:p>
        </p:txBody>
      </p:sp>
    </p:spTree>
    <p:extLst>
      <p:ext uri="{BB962C8B-B14F-4D97-AF65-F5344CB8AC3E}">
        <p14:creationId xmlns:p14="http://schemas.microsoft.com/office/powerpoint/2010/main" val="117353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A79E4-4BA0-037B-D260-C31ED75FCB47}"/>
              </a:ext>
            </a:extLst>
          </p:cNvPr>
          <p:cNvSpPr>
            <a:spLocks noGrp="1"/>
          </p:cNvSpPr>
          <p:nvPr>
            <p:ph type="title"/>
          </p:nvPr>
        </p:nvSpPr>
        <p:spPr/>
        <p:txBody>
          <a:bodyPr/>
          <a:lstStyle/>
          <a:p>
            <a:pPr algn="ctr">
              <a:spcBef>
                <a:spcPts val="0"/>
              </a:spcBef>
            </a:pPr>
            <a:r>
              <a:rPr lang="en-US" sz="4000" b="1">
                <a:solidFill>
                  <a:schemeClr val="accent1"/>
                </a:solidFill>
                <a:latin typeface="Montserrat"/>
              </a:rPr>
              <a:t>Visit the Website</a:t>
            </a:r>
            <a:endParaRPr lang="en-US" sz="4000" b="1" dirty="0">
              <a:solidFill>
                <a:schemeClr val="accent1"/>
              </a:solidFill>
              <a:latin typeface="Montserrat"/>
            </a:endParaRPr>
          </a:p>
        </p:txBody>
      </p:sp>
      <p:sp>
        <p:nvSpPr>
          <p:cNvPr id="3" name="Content Placeholder 2">
            <a:extLst>
              <a:ext uri="{FF2B5EF4-FFF2-40B4-BE49-F238E27FC236}">
                <a16:creationId xmlns:a16="http://schemas.microsoft.com/office/drawing/2014/main" id="{BBD76E0D-3F16-7CF1-5432-7F7668489824}"/>
              </a:ext>
            </a:extLst>
          </p:cNvPr>
          <p:cNvSpPr>
            <a:spLocks noGrp="1"/>
          </p:cNvSpPr>
          <p:nvPr>
            <p:ph idx="1"/>
          </p:nvPr>
        </p:nvSpPr>
        <p:spPr/>
        <p:txBody>
          <a:bodyPr vert="horz" lIns="91440" tIns="45720" rIns="91440" bIns="45720" rtlCol="0" anchor="t">
            <a:normAutofit/>
          </a:bodyPr>
          <a:lstStyle/>
          <a:p>
            <a:pPr marL="0" indent="0" algn="ctr">
              <a:buNone/>
            </a:pPr>
            <a:endParaRPr lang="en-US" sz="2400" b="1" dirty="0">
              <a:solidFill>
                <a:srgbClr val="156082"/>
              </a:solidFill>
              <a:latin typeface="Montserrat"/>
            </a:endParaRPr>
          </a:p>
          <a:p>
            <a:pPr marL="0" indent="0" algn="ctr">
              <a:buNone/>
            </a:pPr>
            <a:endParaRPr lang="en-US" sz="2400" b="1" dirty="0">
              <a:solidFill>
                <a:srgbClr val="156082"/>
              </a:solidFill>
              <a:latin typeface="Montserrat"/>
            </a:endParaRPr>
          </a:p>
          <a:p>
            <a:pPr marL="0" indent="0" algn="ctr">
              <a:buNone/>
            </a:pPr>
            <a:endParaRPr lang="en-US" sz="2400" b="1" dirty="0">
              <a:solidFill>
                <a:srgbClr val="156082"/>
              </a:solidFill>
              <a:latin typeface="Montserrat"/>
            </a:endParaRPr>
          </a:p>
          <a:p>
            <a:pPr marL="0" indent="0" algn="ctr">
              <a:buNone/>
            </a:pPr>
            <a:r>
              <a:rPr lang="en-US" sz="2400" dirty="0">
                <a:latin typeface="Montserrat"/>
                <a:hlinkClick r:id="rId2">
                  <a:extLst>
                    <a:ext uri="{A12FA001-AC4F-418D-AE19-62706E023703}">
                      <ahyp:hlinkClr xmlns:ahyp="http://schemas.microsoft.com/office/drawing/2018/hyperlinkcolor" val="tx"/>
                    </a:ext>
                  </a:extLst>
                </a:hlinkClick>
              </a:rPr>
              <a:t>https://www.TheMythOfEve.com</a:t>
            </a:r>
            <a:endParaRPr lang="en-US"/>
          </a:p>
        </p:txBody>
      </p:sp>
    </p:spTree>
    <p:extLst>
      <p:ext uri="{BB962C8B-B14F-4D97-AF65-F5344CB8AC3E}">
        <p14:creationId xmlns:p14="http://schemas.microsoft.com/office/powerpoint/2010/main" val="725924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For Your Grammy® 2026 Consideration Best Global Music Performance / Record of the Year / Song of the Year</vt:lpstr>
      <vt:lpstr>It is a great honor to announce that the song “The Myth of Eve”, composed by Shahin Yousefzamani and performed by Rojan, is officially on the path to the Grammy Awards 2026.</vt:lpstr>
      <vt:lpstr>Description</vt:lpstr>
      <vt:lpstr>Lyrics [Translated from Farsi]</vt:lpstr>
      <vt:lpstr>Watch the Video </vt:lpstr>
      <vt:lpstr>Vocal – Rojan Feyz </vt:lpstr>
      <vt:lpstr>Music Composer – Shahin Yousefzamani</vt:lpstr>
      <vt:lpstr>Behind the scene  </vt:lpstr>
      <vt:lpstr>Credits</vt:lpstr>
      <vt:lpstr>Contact Info.</vt:lpstr>
      <vt:lpstr>Visit the Website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253</cp:revision>
  <dcterms:created xsi:type="dcterms:W3CDTF">2025-10-10T07:19:37Z</dcterms:created>
  <dcterms:modified xsi:type="dcterms:W3CDTF">2025-10-10T21:31:44Z</dcterms:modified>
</cp:coreProperties>
</file>